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76" r:id="rId3"/>
    <p:sldId id="278" r:id="rId4"/>
    <p:sldId id="270" r:id="rId5"/>
    <p:sldId id="263" r:id="rId6"/>
    <p:sldId id="264" r:id="rId7"/>
    <p:sldId id="265" r:id="rId8"/>
    <p:sldId id="266" r:id="rId9"/>
    <p:sldId id="267" r:id="rId10"/>
    <p:sldId id="268" r:id="rId11"/>
    <p:sldId id="257" r:id="rId12"/>
    <p:sldId id="269" r:id="rId13"/>
    <p:sldId id="260" r:id="rId14"/>
    <p:sldId id="271" r:id="rId15"/>
    <p:sldId id="259" r:id="rId16"/>
    <p:sldId id="262" r:id="rId17"/>
    <p:sldId id="272" r:id="rId18"/>
    <p:sldId id="261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6"/>
  </p:normalViewPr>
  <p:slideViewPr>
    <p:cSldViewPr snapToGrid="0" snapToObjects="1">
      <p:cViewPr varScale="1">
        <p:scale>
          <a:sx n="111" d="100"/>
          <a:sy n="111" d="100"/>
        </p:scale>
        <p:origin x="6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5B8FB-CED1-A34F-8EC2-35CBD614E3B9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D9480-7F86-4346-A2AF-3C99A944A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2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934C-9CFB-7B48-A6D0-7C600C119AB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7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934C-9CFB-7B48-A6D0-7C600C119AB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533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D9480-7F86-4346-A2AF-3C99A944A6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tplacoe.com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tplacoe.com/" TargetMode="External"/><Relationship Id="rId3" Type="http://schemas.openxmlformats.org/officeDocument/2006/relationships/hyperlink" Target="http://www.btplacoe.com/district-intern-program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50836" y="1229965"/>
            <a:ext cx="8375691" cy="21180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California Classified School Employee Teacher Training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9402" y="3819140"/>
            <a:ext cx="8678558" cy="196083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Program Application is Due December 15, 2017.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r>
              <a:rPr lang="en-US" sz="2000" b="1" dirty="0" smtClean="0"/>
              <a:t>Beginning </a:t>
            </a:r>
            <a:r>
              <a:rPr lang="en-US" sz="2000" b="1" dirty="0" smtClean="0"/>
              <a:t>Teacher Programs</a:t>
            </a:r>
          </a:p>
          <a:p>
            <a:pPr algn="ctr"/>
            <a:r>
              <a:rPr lang="en-US" sz="2000" b="1" dirty="0" smtClean="0"/>
              <a:t>Mary Dolan – Project Director</a:t>
            </a:r>
          </a:p>
          <a:p>
            <a:pPr algn="ctr"/>
            <a:r>
              <a:rPr lang="en-US" sz="2000" b="1" dirty="0" smtClean="0"/>
              <a:t>Tom </a:t>
            </a:r>
            <a:r>
              <a:rPr lang="en-US" sz="2000" b="1" dirty="0" err="1" smtClean="0"/>
              <a:t>Leveron</a:t>
            </a:r>
            <a:r>
              <a:rPr lang="en-US" sz="2000" b="1" dirty="0" smtClean="0"/>
              <a:t> – Coordinator</a:t>
            </a:r>
            <a:endParaRPr lang="en-US" sz="2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54" y="92363"/>
            <a:ext cx="3011055" cy="851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5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Those </a:t>
            </a:r>
            <a:r>
              <a:rPr lang="en-US" dirty="0"/>
              <a:t>T</a:t>
            </a:r>
            <a:r>
              <a:rPr lang="en-US" dirty="0" smtClean="0"/>
              <a:t>hat Are Truly </a:t>
            </a:r>
            <a:r>
              <a:rPr lang="en-US" dirty="0"/>
              <a:t>C</a:t>
            </a:r>
            <a:r>
              <a:rPr lang="en-US" dirty="0" smtClean="0"/>
              <a:t>ommitted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7404533" cy="3777622"/>
          </a:xfrm>
        </p:spPr>
        <p:txBody>
          <a:bodyPr/>
          <a:lstStyle/>
          <a:p>
            <a:r>
              <a:rPr lang="en-US" dirty="0" smtClean="0"/>
              <a:t>Ask yourself this question, do I really want to be a teacher?</a:t>
            </a:r>
          </a:p>
          <a:p>
            <a:r>
              <a:rPr lang="en-US" dirty="0" smtClean="0"/>
              <a:t>Why do I want to be a teacher?</a:t>
            </a:r>
          </a:p>
          <a:p>
            <a:r>
              <a:rPr lang="en-US" dirty="0" smtClean="0"/>
              <a:t>Has this been something you have previously considered and wanted to do for long time?</a:t>
            </a:r>
          </a:p>
          <a:p>
            <a:r>
              <a:rPr lang="en-US" dirty="0" smtClean="0"/>
              <a:t>Are you currently working in a teaching environment?</a:t>
            </a:r>
          </a:p>
          <a:p>
            <a:r>
              <a:rPr lang="en-US" dirty="0" smtClean="0"/>
              <a:t>What do you want to teach?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5216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LACOE’s Classified Employee Teacher Training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6610206" cy="377762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Awarded a total of </a:t>
            </a:r>
            <a:r>
              <a:rPr lang="en-US" dirty="0" smtClean="0"/>
              <a:t>22</a:t>
            </a:r>
            <a:r>
              <a:rPr lang="en-US" dirty="0" smtClean="0"/>
              <a:t> </a:t>
            </a:r>
            <a:r>
              <a:rPr lang="en-US" dirty="0" smtClean="0"/>
              <a:t>slots</a:t>
            </a:r>
          </a:p>
          <a:p>
            <a:r>
              <a:rPr lang="en-US" dirty="0" smtClean="0"/>
              <a:t>Demand clearly outstrips supply</a:t>
            </a:r>
          </a:p>
          <a:p>
            <a:r>
              <a:rPr lang="en-US" dirty="0" smtClean="0"/>
              <a:t>Focus will be on selecting those who can most quickly move to teacher status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7306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LACOE’s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6942715" cy="3777622"/>
          </a:xfrm>
        </p:spPr>
        <p:txBody>
          <a:bodyPr/>
          <a:lstStyle/>
          <a:p>
            <a:r>
              <a:rPr lang="en-US" dirty="0" smtClean="0"/>
              <a:t>To transition </a:t>
            </a:r>
            <a:r>
              <a:rPr lang="en-US" dirty="0" smtClean="0"/>
              <a:t>22</a:t>
            </a:r>
            <a:r>
              <a:rPr lang="en-US" dirty="0" smtClean="0"/>
              <a:t> </a:t>
            </a:r>
            <a:r>
              <a:rPr lang="en-US" dirty="0" smtClean="0"/>
              <a:t>individuals as expeditiously as possible to California teacher status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13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 Application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Academic Eligibility</a:t>
            </a:r>
          </a:p>
          <a:p>
            <a:r>
              <a:rPr lang="en-US" dirty="0" smtClean="0"/>
              <a:t>Current Classified Employment status</a:t>
            </a:r>
          </a:p>
          <a:p>
            <a:r>
              <a:rPr lang="en-US" dirty="0" smtClean="0"/>
              <a:t>Official Transcripts</a:t>
            </a:r>
          </a:p>
          <a:p>
            <a:r>
              <a:rPr lang="en-US" dirty="0" smtClean="0"/>
              <a:t>Completion of online application by </a:t>
            </a:r>
            <a:r>
              <a:rPr lang="en-US" dirty="0" smtClean="0"/>
              <a:t>December 15, </a:t>
            </a:r>
            <a:r>
              <a:rPr lang="en-US" dirty="0" smtClean="0"/>
              <a:t>2017 before 5pm</a:t>
            </a:r>
          </a:p>
          <a:p>
            <a:pPr lvl="1"/>
            <a:r>
              <a:rPr lang="en-US" b="1" dirty="0">
                <a:hlinkClick r:id="rId2"/>
              </a:rPr>
              <a:t>http://www.btplacoe.com</a:t>
            </a:r>
            <a:r>
              <a:rPr lang="en-US" b="1" dirty="0" smtClean="0">
                <a:hlinkClick r:id="rId2"/>
              </a:rPr>
              <a:t>/</a:t>
            </a:r>
            <a:endParaRPr lang="en-US" b="1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339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 Selection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Selection </a:t>
            </a:r>
            <a:r>
              <a:rPr lang="en-US" dirty="0" smtClean="0"/>
              <a:t>team </a:t>
            </a:r>
            <a:r>
              <a:rPr lang="en-US" dirty="0"/>
              <a:t>identifies </a:t>
            </a:r>
            <a:r>
              <a:rPr lang="en-US" dirty="0" smtClean="0"/>
              <a:t>strongest applicants</a:t>
            </a:r>
            <a:endParaRPr lang="en-US" dirty="0"/>
          </a:p>
          <a:p>
            <a:pPr lvl="1"/>
            <a:r>
              <a:rPr lang="en-US" dirty="0" smtClean="0"/>
              <a:t>Verification of classified employment</a:t>
            </a:r>
          </a:p>
          <a:p>
            <a:pPr lvl="1"/>
            <a:r>
              <a:rPr lang="en-US" dirty="0" smtClean="0"/>
              <a:t>Request for official transcripts</a:t>
            </a:r>
          </a:p>
          <a:p>
            <a:pPr lvl="1"/>
            <a:r>
              <a:rPr lang="en-US" dirty="0" smtClean="0"/>
              <a:t>Follow-up </a:t>
            </a:r>
            <a:r>
              <a:rPr lang="en-US" dirty="0"/>
              <a:t>interview with applicant</a:t>
            </a:r>
          </a:p>
          <a:p>
            <a:pPr lvl="1"/>
            <a:r>
              <a:rPr lang="en-US" dirty="0"/>
              <a:t>Notification to </a:t>
            </a:r>
            <a:r>
              <a:rPr lang="en-US" dirty="0" smtClean="0"/>
              <a:t>successful applicants</a:t>
            </a:r>
          </a:p>
          <a:p>
            <a:pPr lvl="1"/>
            <a:r>
              <a:rPr lang="en-US" dirty="0" smtClean="0"/>
              <a:t>Applicant acceptance</a:t>
            </a:r>
          </a:p>
          <a:p>
            <a:pPr lvl="1"/>
            <a:endParaRPr lang="en-US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***</a:t>
            </a:r>
            <a:r>
              <a:rPr lang="en-US" dirty="0" smtClean="0"/>
              <a:t> Do not provide transcripts unless requested to do 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2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Structure Of </a:t>
            </a:r>
            <a:r>
              <a:rPr lang="en-US" dirty="0"/>
              <a:t>T</a:t>
            </a:r>
            <a:r>
              <a:rPr lang="en-US" dirty="0" smtClean="0"/>
              <a:t>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7552315" cy="3777622"/>
          </a:xfrm>
        </p:spPr>
        <p:txBody>
          <a:bodyPr/>
          <a:lstStyle/>
          <a:p>
            <a:r>
              <a:rPr lang="en-US" dirty="0" smtClean="0"/>
              <a:t>There will be an individual advisement with each successful candidate</a:t>
            </a:r>
          </a:p>
          <a:p>
            <a:r>
              <a:rPr lang="en-US" dirty="0" smtClean="0"/>
              <a:t>An individual plan will be developed (start CSET or CBEST prep, enroll in pre-service, etc.)</a:t>
            </a:r>
          </a:p>
          <a:p>
            <a:r>
              <a:rPr lang="en-US" dirty="0" smtClean="0"/>
              <a:t>Candidate will implement individual plan and funding will be provided to support progress (e.g. reimbursement of test registration fees, textbooks, class registration fees)</a:t>
            </a:r>
          </a:p>
          <a:p>
            <a:r>
              <a:rPr lang="en-US" dirty="0" smtClean="0"/>
              <a:t>Maximum of $</a:t>
            </a:r>
            <a:r>
              <a:rPr lang="en-US" dirty="0" smtClean="0"/>
              <a:t>3,000 </a:t>
            </a:r>
            <a:r>
              <a:rPr lang="en-US" dirty="0" smtClean="0"/>
              <a:t>per year available</a:t>
            </a:r>
          </a:p>
        </p:txBody>
      </p:sp>
    </p:spTree>
    <p:extLst>
      <p:ext uri="{BB962C8B-B14F-4D97-AF65-F5344CB8AC3E}">
        <p14:creationId xmlns:p14="http://schemas.microsoft.com/office/powerpoint/2010/main" val="663603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 Of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7145915" cy="3777622"/>
          </a:xfrm>
        </p:spPr>
        <p:txBody>
          <a:bodyPr/>
          <a:lstStyle/>
          <a:p>
            <a:r>
              <a:rPr lang="en-US" dirty="0" smtClean="0"/>
              <a:t>You may select where to attend and complete courses/program</a:t>
            </a:r>
          </a:p>
          <a:p>
            <a:pPr lvl="1"/>
            <a:r>
              <a:rPr lang="en-US" dirty="0" smtClean="0"/>
              <a:t>You will have to pay out of pocket for the difference</a:t>
            </a:r>
          </a:p>
          <a:p>
            <a:r>
              <a:rPr lang="en-US" dirty="0" smtClean="0"/>
              <a:t>LACOE</a:t>
            </a:r>
          </a:p>
          <a:p>
            <a:pPr lvl="1"/>
            <a:r>
              <a:rPr lang="en-US" dirty="0" smtClean="0"/>
              <a:t>Least expensive</a:t>
            </a:r>
          </a:p>
          <a:p>
            <a:pPr lvl="1"/>
            <a:r>
              <a:rPr lang="en-US" dirty="0" smtClean="0"/>
              <a:t>Grant will go further with LACOE</a:t>
            </a:r>
          </a:p>
          <a:p>
            <a:pPr lvl="1"/>
            <a:r>
              <a:rPr lang="en-US" dirty="0" smtClean="0"/>
              <a:t>Less, if any out of pocket 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357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</a:t>
            </a:r>
            <a:r>
              <a:rPr lang="en-US" dirty="0"/>
              <a:t>A</a:t>
            </a:r>
            <a:r>
              <a:rPr lang="en-US" dirty="0" smtClean="0"/>
              <a:t>re </a:t>
            </a:r>
            <a:r>
              <a:rPr lang="en-US" dirty="0"/>
              <a:t>N</a:t>
            </a:r>
            <a:r>
              <a:rPr lang="en-US" dirty="0" smtClean="0"/>
              <a:t>ot selected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Other programs that are available (tuition based)</a:t>
            </a:r>
          </a:p>
          <a:p>
            <a:r>
              <a:rPr lang="en-US" dirty="0" smtClean="0"/>
              <a:t>Los </a:t>
            </a:r>
            <a:r>
              <a:rPr lang="en-US" dirty="0" smtClean="0"/>
              <a:t>Angeles County Office of Education District Intern Program is accepting applications</a:t>
            </a:r>
          </a:p>
          <a:p>
            <a:pPr lvl="1"/>
            <a:r>
              <a:rPr lang="en-US" dirty="0">
                <a:hlinkClick r:id="rId2"/>
              </a:rPr>
              <a:t>http://www.btplacoe.com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www.btplacoe.com/district-intern-program.html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341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7616970" cy="3777622"/>
          </a:xfrm>
        </p:spPr>
        <p:txBody>
          <a:bodyPr/>
          <a:lstStyle/>
          <a:p>
            <a:r>
              <a:rPr lang="en-US" dirty="0" smtClean="0"/>
              <a:t>22</a:t>
            </a:r>
            <a:r>
              <a:rPr lang="en-US" dirty="0" smtClean="0"/>
              <a:t> </a:t>
            </a:r>
            <a:r>
              <a:rPr lang="en-US" dirty="0" smtClean="0"/>
              <a:t>slots are available</a:t>
            </a:r>
          </a:p>
          <a:p>
            <a:r>
              <a:rPr lang="en-US" dirty="0" smtClean="0"/>
              <a:t>Applications due </a:t>
            </a:r>
            <a:r>
              <a:rPr lang="en-US" dirty="0" smtClean="0"/>
              <a:t>December 15</a:t>
            </a:r>
            <a:r>
              <a:rPr lang="en-US" dirty="0" smtClean="0"/>
              <a:t>, </a:t>
            </a:r>
            <a:r>
              <a:rPr lang="en-US" dirty="0" smtClean="0"/>
              <a:t>2017 before 5pm</a:t>
            </a:r>
          </a:p>
          <a:p>
            <a:r>
              <a:rPr lang="en-US" dirty="0" smtClean="0"/>
              <a:t>Successful applicants will be notified </a:t>
            </a:r>
            <a:r>
              <a:rPr lang="en-US" dirty="0" smtClean="0"/>
              <a:t>December 22, </a:t>
            </a:r>
            <a:r>
              <a:rPr lang="en-US" dirty="0" smtClean="0"/>
              <a:t>2017</a:t>
            </a:r>
          </a:p>
          <a:p>
            <a:r>
              <a:rPr lang="en-US" dirty="0" smtClean="0"/>
              <a:t>If you are eager, determined and committed to making the transition to becoming a fully credential teacher, please apply.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4395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1036" y="2133600"/>
            <a:ext cx="7273575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Thank you!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5952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08198" y="1358800"/>
            <a:ext cx="8911687" cy="1051891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Calibri"/>
                <a:cs typeface="Calibri"/>
              </a:rPr>
              <a:t>Number of K-12 Teachers </a:t>
            </a:r>
            <a:br>
              <a:rPr lang="en-US" sz="2400" b="1" dirty="0">
                <a:latin typeface="Calibri"/>
                <a:cs typeface="Calibri"/>
              </a:rPr>
            </a:br>
            <a:r>
              <a:rPr lang="en-US" sz="2400" b="1" dirty="0">
                <a:latin typeface="Calibri"/>
                <a:cs typeface="Calibri"/>
              </a:rPr>
              <a:t>in the State Teacher Workforce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9" name="Picture 8" descr="Screen Shot 2015-05-04 at 6.13.1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042" y="2133600"/>
            <a:ext cx="9955739" cy="418906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69042" y="6420463"/>
            <a:ext cx="33073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 Narrow"/>
                <a:cs typeface="Arial Narrow"/>
              </a:rPr>
              <a:t>Source: California Department of Education; SRI International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43997" y="716521"/>
            <a:ext cx="8640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Transitioning from Classified to Teacher Status. Why Now?</a:t>
            </a:r>
          </a:p>
        </p:txBody>
      </p:sp>
    </p:spTree>
    <p:extLst>
      <p:ext uri="{BB962C8B-B14F-4D97-AF65-F5344CB8AC3E}">
        <p14:creationId xmlns:p14="http://schemas.microsoft.com/office/powerpoint/2010/main" val="6335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5676" y="5167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cs typeface="Calibri"/>
              </a:rPr>
              <a:t>Enrollment in </a:t>
            </a:r>
            <a:br>
              <a:rPr lang="en-US" sz="3000" b="1" dirty="0">
                <a:cs typeface="Calibri"/>
              </a:rPr>
            </a:br>
            <a:r>
              <a:rPr lang="en-US" sz="3000" b="1" dirty="0">
                <a:cs typeface="Calibri"/>
              </a:rPr>
              <a:t>California Teacher Preparation Programs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Screen Shot 2015-05-04 at 6.45.2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528" y="1891660"/>
            <a:ext cx="9301532" cy="41204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89212" y="6153162"/>
            <a:ext cx="40190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 Narrow"/>
                <a:cs typeface="Arial Narrow"/>
              </a:rPr>
              <a:t>Source: California Commission on Teacher Credentialing; SRI International</a:t>
            </a:r>
          </a:p>
        </p:txBody>
      </p:sp>
    </p:spTree>
    <p:extLst>
      <p:ext uri="{BB962C8B-B14F-4D97-AF65-F5344CB8AC3E}">
        <p14:creationId xmlns:p14="http://schemas.microsoft.com/office/powerpoint/2010/main" val="151520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California’s Response to Teacher Shortage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7755515" cy="3777622"/>
          </a:xfrm>
        </p:spPr>
        <p:txBody>
          <a:bodyPr/>
          <a:lstStyle/>
          <a:p>
            <a:r>
              <a:rPr lang="en-US" dirty="0" smtClean="0"/>
              <a:t>Funding for the Classified School Employee Teacher Credentialing Program</a:t>
            </a:r>
          </a:p>
          <a:p>
            <a:r>
              <a:rPr lang="en-US" dirty="0" smtClean="0"/>
              <a:t>Funding for universities to develop blended BA/Teacher credentialing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8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currently hold a full-time classified assignment?</a:t>
            </a:r>
          </a:p>
          <a:p>
            <a:r>
              <a:rPr lang="en-US" dirty="0" smtClean="0"/>
              <a:t>Day-to-day substitute teachers are not eligible.</a:t>
            </a:r>
          </a:p>
          <a:p>
            <a:r>
              <a:rPr lang="en-US" dirty="0" smtClean="0"/>
              <a:t>Adult education and CTE teachers are not eligible.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165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Your </a:t>
            </a:r>
            <a:r>
              <a:rPr lang="en-US" dirty="0"/>
              <a:t>P</a:t>
            </a:r>
            <a:r>
              <a:rPr lang="en-US" dirty="0" smtClean="0"/>
              <a:t>ersonal </a:t>
            </a:r>
            <a:r>
              <a:rPr lang="en-US" dirty="0"/>
              <a:t>E</a:t>
            </a:r>
            <a:r>
              <a:rPr lang="en-US" dirty="0" smtClean="0"/>
              <a:t>ligibility And Readiness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115733" cy="3777622"/>
          </a:xfrm>
        </p:spPr>
        <p:txBody>
          <a:bodyPr/>
          <a:lstStyle/>
          <a:p>
            <a:r>
              <a:rPr lang="en-US" dirty="0" smtClean="0"/>
              <a:t>Have you considered the financial implications, short-term and long-term of transitioning to a teaching position?</a:t>
            </a:r>
          </a:p>
          <a:p>
            <a:r>
              <a:rPr lang="en-US" dirty="0" smtClean="0"/>
              <a:t>Have you considered that there will be demands on your personal time?</a:t>
            </a:r>
          </a:p>
          <a:p>
            <a:r>
              <a:rPr lang="en-US" dirty="0" smtClean="0"/>
              <a:t>Have you considered the fact that you will lose job security as a classified employee?</a:t>
            </a:r>
          </a:p>
          <a:p>
            <a:r>
              <a:rPr lang="en-US" dirty="0" smtClean="0"/>
              <a:t>Have you considered the fact that you may have to change employers?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626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7321406" cy="3777622"/>
          </a:xfrm>
        </p:spPr>
        <p:txBody>
          <a:bodyPr/>
          <a:lstStyle/>
          <a:p>
            <a:r>
              <a:rPr lang="en-US" dirty="0" smtClean="0"/>
              <a:t>Basic teacher salary starts at around $50,000 and peaks at approximately $100,000.</a:t>
            </a:r>
          </a:p>
          <a:p>
            <a:r>
              <a:rPr lang="en-US" dirty="0" smtClean="0"/>
              <a:t>Can you tolerate a short-term pay cut as a new teacher?</a:t>
            </a:r>
          </a:p>
          <a:p>
            <a:r>
              <a:rPr lang="en-US" dirty="0" smtClean="0"/>
              <a:t>If your current salary is less than $50,000 clearly you will have a positive financial move from the start.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88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Demands On Personal </a:t>
            </a:r>
            <a:r>
              <a:rPr lang="en-US" dirty="0"/>
              <a:t>T</a:t>
            </a:r>
            <a:r>
              <a:rPr lang="en-US" dirty="0" smtClean="0"/>
              <a:t>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to become a teacher will demand time</a:t>
            </a:r>
          </a:p>
          <a:p>
            <a:pPr lvl="1"/>
            <a:r>
              <a:rPr lang="en-US" dirty="0" smtClean="0"/>
              <a:t>Test preparation (CBEST and CSET)</a:t>
            </a:r>
          </a:p>
          <a:p>
            <a:pPr lvl="1"/>
            <a:r>
              <a:rPr lang="en-US" dirty="0" smtClean="0"/>
              <a:t>Attendance at classes</a:t>
            </a:r>
          </a:p>
          <a:p>
            <a:pPr lvl="1"/>
            <a:r>
              <a:rPr lang="en-US" dirty="0" smtClean="0"/>
              <a:t>Completing assignments</a:t>
            </a:r>
          </a:p>
          <a:p>
            <a:pPr lvl="1"/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Commuting to and from class</a:t>
            </a:r>
          </a:p>
          <a:p>
            <a:pPr lvl="1"/>
            <a:r>
              <a:rPr lang="en-US" dirty="0" smtClean="0"/>
              <a:t>Childcare</a:t>
            </a:r>
          </a:p>
          <a:p>
            <a:pPr lvl="1"/>
            <a:r>
              <a:rPr lang="en-US" dirty="0" smtClean="0"/>
              <a:t>Less family time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69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7570788" cy="3777622"/>
          </a:xfrm>
        </p:spPr>
        <p:txBody>
          <a:bodyPr/>
          <a:lstStyle/>
          <a:p>
            <a:r>
              <a:rPr lang="en-US" dirty="0" smtClean="0"/>
              <a:t>Currently your security is determined by seniority</a:t>
            </a:r>
          </a:p>
          <a:p>
            <a:r>
              <a:rPr lang="en-US" dirty="0" smtClean="0"/>
              <a:t>Switching to teacher status will involve establishing a new level of seniority</a:t>
            </a:r>
          </a:p>
          <a:p>
            <a:r>
              <a:rPr lang="en-US" dirty="0" smtClean="0"/>
              <a:t>May have to switch from your current employer</a:t>
            </a:r>
          </a:p>
          <a:p>
            <a:r>
              <a:rPr lang="en-US" dirty="0" smtClean="0"/>
              <a:t>Are you confident and prepared to take this risk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0583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325</TotalTime>
  <Words>668</Words>
  <Application>Microsoft Macintosh PowerPoint</Application>
  <PresentationFormat>Widescreen</PresentationFormat>
  <Paragraphs>98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 Narrow</vt:lpstr>
      <vt:lpstr>Calibri</vt:lpstr>
      <vt:lpstr>Century Gothic</vt:lpstr>
      <vt:lpstr>Wingdings 3</vt:lpstr>
      <vt:lpstr>Arial</vt:lpstr>
      <vt:lpstr>Wisp</vt:lpstr>
      <vt:lpstr>California Classified School Employee Teacher Training Program</vt:lpstr>
      <vt:lpstr>Number of K-12 Teachers  in the State Teacher Workforce</vt:lpstr>
      <vt:lpstr>Enrollment in  California Teacher Preparation Programs</vt:lpstr>
      <vt:lpstr>California’s Response to Teacher Shortage</vt:lpstr>
      <vt:lpstr>Basic Eligibility</vt:lpstr>
      <vt:lpstr>Determining Your Personal Eligibility And Readiness</vt:lpstr>
      <vt:lpstr>Financial Implications</vt:lpstr>
      <vt:lpstr>Demands On Personal Time</vt:lpstr>
      <vt:lpstr>Job Security</vt:lpstr>
      <vt:lpstr>Selecting Those That Are Truly Committed</vt:lpstr>
      <vt:lpstr>LACOE’s Classified Employee Teacher Training Program</vt:lpstr>
      <vt:lpstr>Goal of LACOE’s</vt:lpstr>
      <vt:lpstr>Next Steps: Application Requirements</vt:lpstr>
      <vt:lpstr>Candidate Selection Process</vt:lpstr>
      <vt:lpstr>Understanding The Structure Of The Program</vt:lpstr>
      <vt:lpstr>Institution Of Choice</vt:lpstr>
      <vt:lpstr>If You Are Not selected…</vt:lpstr>
      <vt:lpstr>In Conclusion…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Classified School Employee Teacher Training Program</dc:title>
  <dc:creator>Microsoft Office User</dc:creator>
  <cp:lastModifiedBy>Microsoft Office User</cp:lastModifiedBy>
  <cp:revision>23</cp:revision>
  <cp:lastPrinted>2017-01-12T20:02:18Z</cp:lastPrinted>
  <dcterms:created xsi:type="dcterms:W3CDTF">2017-01-11T18:08:13Z</dcterms:created>
  <dcterms:modified xsi:type="dcterms:W3CDTF">2017-11-30T19:50:28Z</dcterms:modified>
</cp:coreProperties>
</file>